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84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>
        <p:scale>
          <a:sx n="100" d="100"/>
          <a:sy n="100" d="100"/>
        </p:scale>
        <p:origin x="144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93711-F5DB-D14E-251C-F1B03236A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78FC10-8E7D-B64B-3A26-241D4FA1C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D43D5-8A3B-CEF6-07F7-B77DAC912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0791-17FD-A246-8400-6DC970BEA74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176EF-9DB2-CA47-D216-F4DC35663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3BADD-7616-2073-AE59-74192E30B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3C7B-8171-8E43-A6C2-CABAD261D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85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4416D-453C-15D4-F3B1-2D0A38C4C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FE9AC-5496-0862-78D1-B43EE4687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0514D-3BD9-3DBB-9894-6F55016F5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0791-17FD-A246-8400-6DC970BEA74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0EE6A-568F-896B-AAB7-A2804CAE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1C6D9-98DA-4089-349D-BAF640FE4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3C7B-8171-8E43-A6C2-CABAD261D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8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F87F0-8801-09B7-2BCC-3047E5E08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E88230-585F-D8EC-49BE-8A7BCC27E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A3E21-6230-3F5D-C9EF-471F213D9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0791-17FD-A246-8400-6DC970BEA74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73C1C-85B5-DCF6-F4E1-4DB3B177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F6E04-BEA9-CA13-C158-E6E70103E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3C7B-8171-8E43-A6C2-CABAD261D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2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34E64-18D7-B57E-7D0E-CB1CE62B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5570D-05F1-CA48-6918-1B988FD1F9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1B410F-3945-C1C7-0723-41C71C318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AD8E5A-5E15-41A5-EC58-89A08B1AB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0791-17FD-A246-8400-6DC970BEA74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DA3DF7-9701-615D-0946-01F004098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B80AAA-B22A-8437-0B8F-ED61E2A07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3C7B-8171-8E43-A6C2-CABAD261D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7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D08D2-066C-E646-29B3-B96333213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06720-EB1E-79DB-32F4-29237F193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259AA7-3FB2-EFAE-89F9-EFBDD3D6D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993A8D-0185-6C57-10FA-15B0310A37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8A4CC1-1C86-E67D-83A8-6F47C88687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8173F4-0BD3-4905-EF8C-DF1F0A74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0791-17FD-A246-8400-6DC970BEA74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E7B172-5723-2E5C-5377-484C74FC6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AC7F7E-A2D2-D3D7-09A2-1081557C9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3C7B-8171-8E43-A6C2-CABAD261D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05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99DED-7C0A-3F0A-9277-C770D8373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5E5211-F890-E209-60C6-115B05E7B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0791-17FD-A246-8400-6DC970BEA74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111505-7941-6404-2934-93D7BB1B7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00819D-5685-D840-AEFE-CD056103A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3C7B-8171-8E43-A6C2-CABAD261D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8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2ADBDE-8896-0058-B7E1-F94AD987E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0791-17FD-A246-8400-6DC970BEA74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EEF08-054F-D6D2-1A08-F952E25EA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1D1D7-B674-537C-1FE7-2D825C504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3C7B-8171-8E43-A6C2-CABAD261D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0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CDA4D-54BA-53D8-4B62-0BD87695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B40D4-7E89-26FD-9B2F-15585F97B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7B540-7933-49A7-7489-9C5B2BC0E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57055-4AF8-C0FC-C136-FE3536379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0791-17FD-A246-8400-6DC970BEA74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6E2120-95B2-A1FA-B6A4-9E0EA39E1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111E5-0CE8-A423-B9C6-83C475E49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3C7B-8171-8E43-A6C2-CABAD261D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08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5CC73-4F55-BD72-759B-4CD0AE57C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1B3E40-469B-2D12-7D6F-1317E521C0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0F7C9-22FC-D981-F6C8-B81CD4609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5B7CE1-A4C8-5F16-7659-00623649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0791-17FD-A246-8400-6DC970BEA74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C1BFC1-D86F-622B-F7C8-065A6B0E2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B13F94-B706-9D69-89E6-284AD6115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3C7B-8171-8E43-A6C2-CABAD261D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72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C874F-8A80-1436-D121-5CD2D56DB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EB90E7-C9F9-DF2D-4ADD-7EC4F8C0FC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D6884-EDDA-A155-2DAD-1B8261A83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0791-17FD-A246-8400-6DC970BEA74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37B96-0814-9E8A-C136-38321E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07B83-06E6-76AB-0C1B-889D1D876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3C7B-8171-8E43-A6C2-CABAD261D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9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8D5D1C-FC71-448E-1C3F-9D60F7F395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6775E7-04D4-CEAA-2BDB-78F970037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E2335-3BA3-C505-42AE-1177F41EA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0791-17FD-A246-8400-6DC970BEA74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87B61-C3E2-3365-58FB-0BBCF0795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E897A-55E6-7E7C-3176-D058BFC92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13C7B-8171-8E43-A6C2-CABAD261D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1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F2D03D-7842-92D0-E831-E59B8DCE3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2A230-ECE8-6C45-A6CA-4B71E85F7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040E3-918F-052C-1041-F8C32EF019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6D0791-17FD-A246-8400-6DC970BEA74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D8945-2E87-FF43-9737-41D52B8F21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3A20D-444D-6957-5B3D-77E99C497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413C7B-8171-8E43-A6C2-CABAD261D3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13B8FA-EFD7-5E02-13D1-0CE0B250D9A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5398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Fidelity Internal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2629298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BDDC25-F662-7A23-5251-89CE45BF1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CAE94C-5899-F0FF-9229-94BC4B0D2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868" y="4242763"/>
            <a:ext cx="1232033" cy="12320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8068F9-0EE9-C28B-B587-4FC709D6687D}"/>
              </a:ext>
            </a:extLst>
          </p:cNvPr>
          <p:cNvSpPr txBox="1"/>
          <p:nvPr/>
        </p:nvSpPr>
        <p:spPr>
          <a:xfrm>
            <a:off x="5705530" y="1483112"/>
            <a:ext cx="52076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>
                <a:solidFill>
                  <a:srgbClr val="348423"/>
                </a:solidFill>
                <a:latin typeface="Fidelity Slab Light" panose="02060404050501040104" pitchFamily="18" charset="77"/>
              </a:rPr>
              <a:t>In honor of Veterans</a:t>
            </a:r>
          </a:p>
          <a:p>
            <a:r>
              <a:rPr lang="en-US" sz="3400" dirty="0">
                <a:solidFill>
                  <a:srgbClr val="348423"/>
                </a:solidFill>
                <a:latin typeface="Fidelity Slab Light" panose="02060404050501040104" pitchFamily="18" charset="77"/>
              </a:rPr>
              <a:t>Appreciation Month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2D821C-F6B9-752A-CBBA-F3676E2F6A57}"/>
              </a:ext>
            </a:extLst>
          </p:cNvPr>
          <p:cNvSpPr txBox="1"/>
          <p:nvPr/>
        </p:nvSpPr>
        <p:spPr>
          <a:xfrm>
            <a:off x="5705530" y="2642838"/>
            <a:ext cx="5441795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50" dirty="0">
                <a:latin typeface="Fidelity Sans 2 Light" panose="020B0404050501040104" pitchFamily="34" charset="77"/>
              </a:rPr>
              <a:t>Register for two live web workshops</a:t>
            </a:r>
            <a:br>
              <a:rPr lang="en-US" sz="2450" dirty="0">
                <a:latin typeface="Fidelity Sans 2 Light" panose="020B0404050501040104" pitchFamily="34" charset="77"/>
              </a:rPr>
            </a:br>
            <a:r>
              <a:rPr lang="en-US" sz="2450" dirty="0">
                <a:latin typeface="Fidelity Sans 2 Light" panose="020B0404050501040104" pitchFamily="34" charset="77"/>
              </a:rPr>
              <a:t>focused on the financial needs of</a:t>
            </a:r>
            <a:br>
              <a:rPr lang="en-US" sz="2450" dirty="0">
                <a:latin typeface="Fidelity Sans 2 Light" panose="020B0404050501040104" pitchFamily="34" charset="77"/>
              </a:rPr>
            </a:br>
            <a:r>
              <a:rPr lang="en-US" sz="2450" dirty="0">
                <a:latin typeface="Fidelity Sans 2 Light" panose="020B0404050501040104" pitchFamily="34" charset="77"/>
              </a:rPr>
              <a:t>the military community.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61483A-A2F8-437D-AA48-18EC5D22B0F4}"/>
              </a:ext>
            </a:extLst>
          </p:cNvPr>
          <p:cNvSpPr txBox="1"/>
          <p:nvPr/>
        </p:nvSpPr>
        <p:spPr>
          <a:xfrm>
            <a:off x="7147932" y="4549697"/>
            <a:ext cx="4237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48423"/>
                </a:solidFill>
                <a:latin typeface="Fidelity Sans 2 Light" panose="020B0404050501040104" pitchFamily="34" charset="77"/>
              </a:rPr>
              <a:t>Scan the code to register or</a:t>
            </a:r>
          </a:p>
          <a:p>
            <a:r>
              <a:rPr lang="en-US" dirty="0">
                <a:solidFill>
                  <a:srgbClr val="348423"/>
                </a:solidFill>
                <a:latin typeface="Fidelity Sans 2 Light" panose="020B0404050501040104" pitchFamily="34" charset="77"/>
              </a:rPr>
              <a:t>visit </a:t>
            </a:r>
            <a:r>
              <a:rPr lang="en-US" dirty="0" err="1">
                <a:solidFill>
                  <a:srgbClr val="348423"/>
                </a:solidFill>
                <a:latin typeface="Fidelity Sans 2 Light" panose="020B0404050501040104" pitchFamily="34" charset="77"/>
              </a:rPr>
              <a:t>Fidelity.com</a:t>
            </a:r>
            <a:r>
              <a:rPr lang="en-US" dirty="0">
                <a:solidFill>
                  <a:srgbClr val="348423"/>
                </a:solidFill>
                <a:latin typeface="Fidelity Sans 2 Light" panose="020B0404050501040104" pitchFamily="34" charset="77"/>
              </a:rPr>
              <a:t>/military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86F2EF-83C7-D5A5-75B9-0F79D5EE7996}"/>
              </a:ext>
            </a:extLst>
          </p:cNvPr>
          <p:cNvSpPr txBox="1"/>
          <p:nvPr/>
        </p:nvSpPr>
        <p:spPr>
          <a:xfrm>
            <a:off x="5705530" y="5768013"/>
            <a:ext cx="4705815" cy="652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sz="800" b="1" dirty="0">
                <a:latin typeface="Fidelity Sans 2" panose="020B0504050501040104" pitchFamily="34" charset="77"/>
              </a:rPr>
              <a:t>Investing involves risk, including risk of loss.</a:t>
            </a:r>
          </a:p>
          <a:p>
            <a:pPr>
              <a:lnSpc>
                <a:spcPts val="1100"/>
              </a:lnSpc>
            </a:pPr>
            <a:r>
              <a:rPr lang="en-US" sz="800" dirty="0">
                <a:latin typeface="Fidelity Sans 2" panose="020B0504050501040104" pitchFamily="34" charset="77"/>
              </a:rPr>
              <a:t>The Fidelity Investments logo is a registered service mark of FMR LLC.</a:t>
            </a:r>
          </a:p>
          <a:p>
            <a:pPr>
              <a:lnSpc>
                <a:spcPts val="1100"/>
              </a:lnSpc>
            </a:pPr>
            <a:r>
              <a:rPr lang="en-US" sz="800" dirty="0">
                <a:latin typeface="Fidelity Sans 2" panose="020B0504050501040104" pitchFamily="34" charset="77"/>
              </a:rPr>
              <a:t>Fidelity Brokerage Services LLC, Member NYSE, SIPC, 900 Salem Street, Smithfield, RI 02917 </a:t>
            </a:r>
          </a:p>
          <a:p>
            <a:pPr>
              <a:lnSpc>
                <a:spcPts val="1100"/>
              </a:lnSpc>
            </a:pPr>
            <a:r>
              <a:rPr lang="en-US" sz="800" dirty="0">
                <a:latin typeface="Fidelity Sans 2" panose="020B0504050501040104" pitchFamily="34" charset="77"/>
              </a:rPr>
              <a:t>© 2026 FMR LLC. All rights reserved. 1267704.1.0</a:t>
            </a:r>
          </a:p>
        </p:txBody>
      </p:sp>
    </p:spTree>
    <p:extLst>
      <p:ext uri="{BB962C8B-B14F-4D97-AF65-F5344CB8AC3E}">
        <p14:creationId xmlns:p14="http://schemas.microsoft.com/office/powerpoint/2010/main" val="77371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ADA873BC2A1548A2C46B5F66BB9217" ma:contentTypeVersion="14" ma:contentTypeDescription="Create a new document." ma:contentTypeScope="" ma:versionID="cc14d261a74ece9a6b284fa679dd076a">
  <xsd:schema xmlns:xsd="http://www.w3.org/2001/XMLSchema" xmlns:xs="http://www.w3.org/2001/XMLSchema" xmlns:p="http://schemas.microsoft.com/office/2006/metadata/properties" xmlns:ns2="57c11480-0be4-4180-84cb-ca8c02afdd42" xmlns:ns3="adebc553-356a-4702-a4d5-618b3219ecfd" targetNamespace="http://schemas.microsoft.com/office/2006/metadata/properties" ma:root="true" ma:fieldsID="53427d7be9840e543d6b7f0725957d0c" ns2:_="" ns3:_="">
    <xsd:import namespace="57c11480-0be4-4180-84cb-ca8c02afdd42"/>
    <xsd:import namespace="adebc553-356a-4702-a4d5-618b3219ecfd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Comments" minOccurs="0"/>
                <xsd:element ref="ns2:CurrentExpiration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c11480-0be4-4180-84cb-ca8c02afdd42" elementFormDefault="qualified">
    <xsd:import namespace="http://schemas.microsoft.com/office/2006/documentManagement/types"/>
    <xsd:import namespace="http://schemas.microsoft.com/office/infopath/2007/PartnerControls"/>
    <xsd:element name="Status" ma:index="8" nillable="true" ma:displayName="Status" ma:format="Dropdown" ma:internalName="Status">
      <xsd:simpleType>
        <xsd:restriction base="dms:Note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ents" ma:index="12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CurrentExpiration" ma:index="13" nillable="true" ma:displayName="Current Expiration" ma:format="DateOnly" ma:internalName="CurrentExpiration">
      <xsd:simpleType>
        <xsd:restriction base="dms:DateTim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ebc553-356a-4702-a4d5-618b3219ecf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59b2611-fd81-461d-9178-6df3f0524572}" ma:internalName="TaxCatchAll" ma:showField="CatchAllData" ma:web="adebc553-356a-4702-a4d5-618b3219ec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debc553-356a-4702-a4d5-618b3219ecfd" xsi:nil="true"/>
    <lcf76f155ced4ddcb4097134ff3c332f xmlns="57c11480-0be4-4180-84cb-ca8c02afdd42">
      <Terms xmlns="http://schemas.microsoft.com/office/infopath/2007/PartnerControls"/>
    </lcf76f155ced4ddcb4097134ff3c332f>
    <CurrentExpiration xmlns="57c11480-0be4-4180-84cb-ca8c02afdd42" xsi:nil="true"/>
    <Comments xmlns="57c11480-0be4-4180-84cb-ca8c02afdd42" xsi:nil="true"/>
    <Status xmlns="57c11480-0be4-4180-84cb-ca8c02afdd42" xsi:nil="true"/>
  </documentManagement>
</p:properties>
</file>

<file path=customXml/itemProps1.xml><?xml version="1.0" encoding="utf-8"?>
<ds:datastoreItem xmlns:ds="http://schemas.openxmlformats.org/officeDocument/2006/customXml" ds:itemID="{FE345CE8-F0A5-4DB7-B832-488DDA2296AC}"/>
</file>

<file path=customXml/itemProps2.xml><?xml version="1.0" encoding="utf-8"?>
<ds:datastoreItem xmlns:ds="http://schemas.openxmlformats.org/officeDocument/2006/customXml" ds:itemID="{154FAA2B-3571-49ED-9FDE-41CFA0CB74A6}"/>
</file>

<file path=customXml/itemProps3.xml><?xml version="1.0" encoding="utf-8"?>
<ds:datastoreItem xmlns:ds="http://schemas.openxmlformats.org/officeDocument/2006/customXml" ds:itemID="{6844665B-D141-4F74-AED8-98A407EBE1E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Fidelity Sans 2</vt:lpstr>
      <vt:lpstr>Fidelity Sans 2 Light</vt:lpstr>
      <vt:lpstr>Fidelity Slab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Ruesch, Joseph</dc:creator>
  <cp:lastModifiedBy>Ruesch, Joseph</cp:lastModifiedBy>
  <cp:revision>1</cp:revision>
  <dcterms:created xsi:type="dcterms:W3CDTF">2026-08-27T19:40:10Z</dcterms:created>
  <dcterms:modified xsi:type="dcterms:W3CDTF">2026-08-27T19:54:09Z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b2c423-eb5a-467c-866f-c54b6721c0c4_Enabled">
    <vt:lpwstr>true</vt:lpwstr>
  </property>
  <property fmtid="{D5CDD505-2E9C-101B-9397-08002B2CF9AE}" pid="3" name="MSIP_Label_03b2c423-eb5a-467c-866f-c54b6721c0c4_SetDate">
    <vt:lpwstr>2026-08-27T19:54:09Z</vt:lpwstr>
  </property>
  <property fmtid="{D5CDD505-2E9C-101B-9397-08002B2CF9AE}" pid="4" name="MSIP_Label_03b2c423-eb5a-467c-866f-c54b6721c0c4_Method">
    <vt:lpwstr>Privileged</vt:lpwstr>
  </property>
  <property fmtid="{D5CDD505-2E9C-101B-9397-08002B2CF9AE}" pid="5" name="MSIP_Label_03b2c423-eb5a-467c-866f-c54b6721c0c4_Name">
    <vt:lpwstr>Fidelity Internal</vt:lpwstr>
  </property>
  <property fmtid="{D5CDD505-2E9C-101B-9397-08002B2CF9AE}" pid="6" name="MSIP_Label_03b2c423-eb5a-467c-866f-c54b6721c0c4_SiteId">
    <vt:lpwstr>7521acbc-a68c-41e5-a975-1cf83066dd19</vt:lpwstr>
  </property>
  <property fmtid="{D5CDD505-2E9C-101B-9397-08002B2CF9AE}" pid="7" name="MSIP_Label_03b2c423-eb5a-467c-866f-c54b6721c0c4_ActionId">
    <vt:lpwstr>9f54f0ba-5506-4f13-8282-7a1497da3a9f</vt:lpwstr>
  </property>
  <property fmtid="{D5CDD505-2E9C-101B-9397-08002B2CF9AE}" pid="8" name="MSIP_Label_03b2c423-eb5a-467c-866f-c54b6721c0c4_ContentBits">
    <vt:lpwstr>2</vt:lpwstr>
  </property>
  <property fmtid="{D5CDD505-2E9C-101B-9397-08002B2CF9AE}" pid="9" name="MSIP_Label_03b2c423-eb5a-467c-866f-c54b6721c0c4_Tag">
    <vt:lpwstr>50, 0, 1, 1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Fidelity Internal Information</vt:lpwstr>
  </property>
  <property fmtid="{D5CDD505-2E9C-101B-9397-08002B2CF9AE}" pid="12" name="ContentTypeId">
    <vt:lpwstr>0x01010073ADA873BC2A1548A2C46B5F66BB9217</vt:lpwstr>
  </property>
  <property fmtid="{D5CDD505-2E9C-101B-9397-08002B2CF9AE}" pid="13" name="MediaServiceImageTags">
    <vt:lpwstr/>
  </property>
</Properties>
</file>